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90" r:id="rId3"/>
    <p:sldId id="257" r:id="rId4"/>
    <p:sldId id="277" r:id="rId5"/>
    <p:sldId id="278" r:id="rId6"/>
    <p:sldId id="279" r:id="rId7"/>
    <p:sldId id="280" r:id="rId8"/>
    <p:sldId id="281" r:id="rId9"/>
    <p:sldId id="292" r:id="rId10"/>
    <p:sldId id="293" r:id="rId11"/>
    <p:sldId id="286" r:id="rId12"/>
    <p:sldId id="288" r:id="rId13"/>
    <p:sldId id="28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92" autoAdjust="0"/>
    <p:restoredTop sz="94660"/>
  </p:normalViewPr>
  <p:slideViewPr>
    <p:cSldViewPr snapToGrid="0">
      <p:cViewPr>
        <p:scale>
          <a:sx n="96" d="100"/>
          <a:sy n="96" d="100"/>
        </p:scale>
        <p:origin x="568"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6072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0649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37952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33434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77028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435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6A1A39-75FE-4D6B-9E06-B540272FEAB4}" type="datetimeFigureOut">
              <a:rPr lang="en-US" smtClean="0"/>
              <a:t>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3171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6A1A39-75FE-4D6B-9E06-B540272FEAB4}" type="datetimeFigureOut">
              <a:rPr lang="en-US" smtClean="0"/>
              <a:t>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71823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A1A39-75FE-4D6B-9E06-B540272FEAB4}" type="datetimeFigureOut">
              <a:rPr lang="en-US" smtClean="0"/>
              <a:t>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94908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7374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41020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A1A39-75FE-4D6B-9E06-B540272FEAB4}" type="datetimeFigureOut">
              <a:rPr lang="en-US" smtClean="0"/>
              <a:t>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6EB94-BFEE-410D-8BB9-5EEB59FF8FE9}" type="slidenum">
              <a:rPr lang="en-US" smtClean="0"/>
              <a:t>‹#›</a:t>
            </a:fld>
            <a:endParaRPr lang="en-US"/>
          </a:p>
        </p:txBody>
      </p:sp>
    </p:spTree>
    <p:extLst>
      <p:ext uri="{BB962C8B-B14F-4D97-AF65-F5344CB8AC3E}">
        <p14:creationId xmlns:p14="http://schemas.microsoft.com/office/powerpoint/2010/main" val="2942615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2"/>
          <p:cNvSpPr txBox="1">
            <a:spLocks/>
          </p:cNvSpPr>
          <p:nvPr/>
        </p:nvSpPr>
        <p:spPr>
          <a:xfrm>
            <a:off x="0" y="3570"/>
            <a:ext cx="4538631" cy="4856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bg1"/>
                </a:solidFill>
                <a:latin typeface="Times New Roman" panose="02020603050405020304" pitchFamily="18" charset="0"/>
                <a:cs typeface="Times New Roman" panose="02020603050405020304" pitchFamily="18" charset="0"/>
              </a:rPr>
              <a:t>COLUMBIA ASTROPHYSICS LABORATORY</a:t>
            </a:r>
          </a:p>
        </p:txBody>
      </p:sp>
      <p:pic>
        <p:nvPicPr>
          <p:cNvPr id="4" name="Picture 3"/>
          <p:cNvPicPr>
            <a:picLocks noChangeAspect="1"/>
          </p:cNvPicPr>
          <p:nvPr/>
        </p:nvPicPr>
        <p:blipFill rotWithShape="1">
          <a:blip r:embed="rId2"/>
          <a:srcRect l="291"/>
          <a:stretch/>
        </p:blipFill>
        <p:spPr>
          <a:xfrm>
            <a:off x="0" y="61018"/>
            <a:ext cx="8212975" cy="3338825"/>
          </a:xfrm>
          <a:prstGeom prst="rect">
            <a:avLst/>
          </a:prstGeom>
        </p:spPr>
      </p:pic>
      <p:pic>
        <p:nvPicPr>
          <p:cNvPr id="5" name="Picture 4"/>
          <p:cNvPicPr>
            <a:picLocks noChangeAspect="1"/>
          </p:cNvPicPr>
          <p:nvPr/>
        </p:nvPicPr>
        <p:blipFill>
          <a:blip r:embed="rId3"/>
          <a:stretch>
            <a:fillRect/>
          </a:stretch>
        </p:blipFill>
        <p:spPr>
          <a:xfrm>
            <a:off x="0" y="3366934"/>
            <a:ext cx="8212975" cy="3432013"/>
          </a:xfrm>
          <a:prstGeom prst="rect">
            <a:avLst/>
          </a:prstGeom>
        </p:spPr>
      </p:pic>
      <p:sp>
        <p:nvSpPr>
          <p:cNvPr id="7" name="Subtitle 2"/>
          <p:cNvSpPr txBox="1">
            <a:spLocks/>
          </p:cNvSpPr>
          <p:nvPr/>
        </p:nvSpPr>
        <p:spPr>
          <a:xfrm>
            <a:off x="8279476" y="425041"/>
            <a:ext cx="3782291" cy="557784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i="1" dirty="0">
                <a:latin typeface="Adobe Devanagari" panose="02040503050201020203" pitchFamily="18" charset="0"/>
                <a:cs typeface="Adobe Devanagari" panose="02040503050201020203" pitchFamily="18" charset="0"/>
              </a:rPr>
              <a:t>Located in New York City, Columbia University offers a graduate program in astronomy and astrophysics with a primary focus on the development of research skills. The goal of this program is to produce creative and independent scientists who will advance the frontiers of our discipline, educate the next generation of astronomers, and engage the public in our endeavor to understand the Universe. </a:t>
            </a:r>
          </a:p>
          <a:p>
            <a:pPr marL="0" indent="0" algn="just">
              <a:buNone/>
            </a:pPr>
            <a:r>
              <a:rPr lang="en-US" sz="1800" i="1" dirty="0">
                <a:latin typeface="Adobe Devanagari" panose="02040503050201020203" pitchFamily="18" charset="0"/>
                <a:cs typeface="Adobe Devanagari" panose="02040503050201020203" pitchFamily="18" charset="0"/>
              </a:rPr>
              <a:t>Our community includes faculty, researchers, and students in Astronomy and Astrophysics at Columbia University, Barnard College, NASA’s Goddard Institute for Space Studies, the American Museum of Natural History and the Simons Center for Computational Astronomy, all of whom are pursuing a wide range of theoretical, computational, observational, and experimental research</a:t>
            </a:r>
            <a:r>
              <a:rPr lang="en-US" sz="2000" i="1" dirty="0">
                <a:latin typeface="Adobe Devanagari" panose="02040503050201020203" pitchFamily="18" charset="0"/>
                <a:cs typeface="Adobe Devanagari" panose="02040503050201020203" pitchFamily="18" charset="0"/>
              </a:rPr>
              <a:t>.</a:t>
            </a:r>
          </a:p>
        </p:txBody>
      </p:sp>
    </p:spTree>
    <p:extLst>
      <p:ext uri="{BB962C8B-B14F-4D97-AF65-F5344CB8AC3E}">
        <p14:creationId xmlns:p14="http://schemas.microsoft.com/office/powerpoint/2010/main" val="721476382"/>
      </p:ext>
    </p:extLst>
  </p:cSld>
  <p:clrMapOvr>
    <a:masterClrMapping/>
  </p:clrMapOvr>
  <mc:AlternateContent xmlns:mc="http://schemas.openxmlformats.org/markup-compatibility/2006" xmlns:p14="http://schemas.microsoft.com/office/powerpoint/2010/main">
    <mc:Choice Requires="p14">
      <p:transition spd="slow" p14:dur="800" advClick="0" advTm="12000">
        <p14:flythrough/>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49052" y="749959"/>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90162" y="699057"/>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66832" y="728306"/>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13609" y="275496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87033" y="277555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907942" y="728306"/>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88250" y="273281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823230" y="27462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31272" y="709206"/>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724090" y="273926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72382" y="717219"/>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66484" y="273926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113492" y="695882"/>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89122" y="2728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54605" y="695758"/>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51685" y="27184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86144" y="3679051"/>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98164" y="5659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35878" y="3653176"/>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57381" y="563249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35346" y="3679051"/>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615503" y="565431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85612" y="3662101"/>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812926" y="56361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85080" y="3648667"/>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68275" y="562991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34814" y="3664204"/>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109980" y="566257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84548" y="3625666"/>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70508"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34285" y="3619378"/>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77654"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spTree>
    <p:extLst>
      <p:ext uri="{BB962C8B-B14F-4D97-AF65-F5344CB8AC3E}">
        <p14:creationId xmlns:p14="http://schemas.microsoft.com/office/powerpoint/2010/main" val="37310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60378" y="5378281"/>
            <a:ext cx="1439488" cy="612648"/>
          </a:xfrm>
          <a:prstGeom prst="borderCallout2">
            <a:avLst>
              <a:gd name="adj1" fmla="val -1696"/>
              <a:gd name="adj2" fmla="val 50473"/>
              <a:gd name="adj3" fmla="val -87491"/>
              <a:gd name="adj4" fmla="val 51279"/>
              <a:gd name="adj5" fmla="val -370104"/>
              <a:gd name="adj6" fmla="val 5340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Seminar Classroom</a:t>
            </a:r>
          </a:p>
        </p:txBody>
      </p:sp>
      <p:sp>
        <p:nvSpPr>
          <p:cNvPr id="12" name="Line Callout 2 11"/>
          <p:cNvSpPr/>
          <p:nvPr/>
        </p:nvSpPr>
        <p:spPr>
          <a:xfrm>
            <a:off x="5426776" y="5378446"/>
            <a:ext cx="1711203" cy="612648"/>
          </a:xfrm>
          <a:prstGeom prst="borderCallout2">
            <a:avLst>
              <a:gd name="adj1" fmla="val 2231"/>
              <a:gd name="adj2" fmla="val 51041"/>
              <a:gd name="adj3" fmla="val -138551"/>
              <a:gd name="adj4" fmla="val 50745"/>
              <a:gd name="adj5" fmla="val -431265"/>
              <a:gd name="adj6" fmla="val -7918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David </a:t>
            </a:r>
            <a:r>
              <a:rPr lang="en-US" sz="1000" dirty="0" err="1">
                <a:ln w="0"/>
                <a:solidFill>
                  <a:schemeClr val="tx1"/>
                </a:solidFill>
                <a:effectLst>
                  <a:outerShdw blurRad="38100" dist="19050" dir="2700000" algn="tl" rotWithShape="0">
                    <a:schemeClr val="dk1">
                      <a:alpha val="40000"/>
                    </a:schemeClr>
                  </a:outerShdw>
                </a:effectLst>
              </a:rPr>
              <a:t>Schiminovich</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a:p>
            <a:pPr algn="ctr"/>
            <a:r>
              <a:rPr lang="en-US" sz="900" i="1" dirty="0">
                <a:ln w="0"/>
                <a:solidFill>
                  <a:schemeClr val="tx1"/>
                </a:solidFill>
              </a:rPr>
              <a:t>Chair, Department of Astronomy</a:t>
            </a:r>
          </a:p>
          <a:p>
            <a:pPr algn="ctr"/>
            <a:r>
              <a:rPr lang="en-US" sz="900" i="1" dirty="0">
                <a:ln w="0"/>
                <a:solidFill>
                  <a:schemeClr val="tx1"/>
                </a:solidFill>
              </a:rPr>
              <a:t>Co-Director Astrophysics Lab</a:t>
            </a:r>
          </a:p>
        </p:txBody>
      </p:sp>
      <p:sp>
        <p:nvSpPr>
          <p:cNvPr id="14" name="Line Callout 2 13"/>
          <p:cNvSpPr/>
          <p:nvPr/>
        </p:nvSpPr>
        <p:spPr>
          <a:xfrm>
            <a:off x="1332403" y="4505451"/>
            <a:ext cx="1439488" cy="612648"/>
          </a:xfrm>
          <a:prstGeom prst="borderCallout2">
            <a:avLst>
              <a:gd name="adj1" fmla="val 267"/>
              <a:gd name="adj2" fmla="val 49637"/>
              <a:gd name="adj3" fmla="val -52141"/>
              <a:gd name="adj4" fmla="val 44592"/>
              <a:gd name="adj5" fmla="val -142755"/>
              <a:gd name="adj6" fmla="val 3594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Mildred Garcia</a:t>
            </a:r>
          </a:p>
          <a:p>
            <a:pPr algn="ctr"/>
            <a:r>
              <a:rPr lang="en-US" sz="900" i="1" dirty="0">
                <a:ln w="0"/>
                <a:solidFill>
                  <a:schemeClr val="tx1"/>
                </a:solidFill>
              </a:rPr>
              <a:t>Department Administrator</a:t>
            </a:r>
          </a:p>
        </p:txBody>
      </p:sp>
      <p:sp>
        <p:nvSpPr>
          <p:cNvPr id="15" name="Line Callout 2 14"/>
          <p:cNvSpPr/>
          <p:nvPr/>
        </p:nvSpPr>
        <p:spPr>
          <a:xfrm>
            <a:off x="3942949" y="4486890"/>
            <a:ext cx="1439488" cy="612648"/>
          </a:xfrm>
          <a:prstGeom prst="borderCallout2">
            <a:avLst>
              <a:gd name="adj1" fmla="val -1697"/>
              <a:gd name="adj2" fmla="val 47130"/>
              <a:gd name="adj3" fmla="val -73744"/>
              <a:gd name="adj4" fmla="val 26205"/>
              <a:gd name="adj5" fmla="val -282939"/>
              <a:gd name="adj6" fmla="val -340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Zoltan </a:t>
            </a:r>
            <a:r>
              <a:rPr lang="en-US" sz="1000" dirty="0" err="1">
                <a:ln w="0"/>
                <a:solidFill>
                  <a:schemeClr val="tx1"/>
                </a:solidFill>
                <a:effectLst>
                  <a:outerShdw blurRad="38100" dist="19050" dir="2700000" algn="tl" rotWithShape="0">
                    <a:schemeClr val="dk1">
                      <a:alpha val="40000"/>
                    </a:schemeClr>
                  </a:outerShdw>
                </a:effectLst>
              </a:rPr>
              <a:t>Haiman</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p:txBody>
      </p:sp>
      <p:sp>
        <p:nvSpPr>
          <p:cNvPr id="18" name="Line Callout 2 17"/>
          <p:cNvSpPr/>
          <p:nvPr/>
        </p:nvSpPr>
        <p:spPr>
          <a:xfrm>
            <a:off x="2771891" y="5378281"/>
            <a:ext cx="1439488" cy="612648"/>
          </a:xfrm>
          <a:prstGeom prst="borderCallout2">
            <a:avLst>
              <a:gd name="adj1" fmla="val 4195"/>
              <a:gd name="adj2" fmla="val 43786"/>
              <a:gd name="adj3" fmla="val -144443"/>
              <a:gd name="adj4" fmla="val 42921"/>
              <a:gd name="adj5" fmla="val -287260"/>
              <a:gd name="adj6" fmla="val -1483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ln w="0"/>
                <a:solidFill>
                  <a:schemeClr val="tx1"/>
                </a:solidFill>
                <a:effectLst>
                  <a:outerShdw blurRad="38100" dist="19050" dir="2700000" algn="tl" rotWithShape="0">
                    <a:schemeClr val="dk1">
                      <a:alpha val="40000"/>
                    </a:schemeClr>
                  </a:outerShdw>
                </a:effectLst>
              </a:rPr>
              <a:t>Ayoune</a:t>
            </a:r>
            <a:r>
              <a:rPr lang="en-US" sz="1000" dirty="0">
                <a:ln w="0"/>
                <a:solidFill>
                  <a:schemeClr val="tx1"/>
                </a:solidFill>
                <a:effectLst>
                  <a:outerShdw blurRad="38100" dist="19050" dir="2700000" algn="tl" rotWithShape="0">
                    <a:schemeClr val="dk1">
                      <a:alpha val="40000"/>
                    </a:schemeClr>
                  </a:outerShdw>
                </a:effectLst>
              </a:rPr>
              <a:t> Payne</a:t>
            </a:r>
          </a:p>
          <a:p>
            <a:pPr algn="ctr"/>
            <a:r>
              <a:rPr lang="en-US" sz="900" i="1" dirty="0">
                <a:ln w="0"/>
                <a:solidFill>
                  <a:schemeClr val="tx1"/>
                </a:solidFill>
              </a:rPr>
              <a:t>Administrative Aide</a:t>
            </a:r>
          </a:p>
        </p:txBody>
      </p:sp>
      <p:sp>
        <p:nvSpPr>
          <p:cNvPr id="20" name="Line Callout 2 19"/>
          <p:cNvSpPr/>
          <p:nvPr/>
        </p:nvSpPr>
        <p:spPr>
          <a:xfrm>
            <a:off x="8466632" y="5378281"/>
            <a:ext cx="1439488" cy="612648"/>
          </a:xfrm>
          <a:prstGeom prst="borderCallout2">
            <a:avLst>
              <a:gd name="adj1" fmla="val 4195"/>
              <a:gd name="adj2" fmla="val 45458"/>
              <a:gd name="adj3" fmla="val -144444"/>
              <a:gd name="adj4" fmla="val 43755"/>
              <a:gd name="adj5" fmla="val -431552"/>
              <a:gd name="adj6" fmla="val -2131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Kathryn Johnston</a:t>
            </a:r>
          </a:p>
          <a:p>
            <a:pPr algn="ctr"/>
            <a:r>
              <a:rPr lang="en-US" sz="900" i="1" dirty="0">
                <a:ln w="0"/>
                <a:solidFill>
                  <a:schemeClr val="tx1"/>
                </a:solidFill>
              </a:rPr>
              <a:t>Professor of Astronomy</a:t>
            </a:r>
          </a:p>
        </p:txBody>
      </p:sp>
      <p:sp>
        <p:nvSpPr>
          <p:cNvPr id="21" name="Line Callout 2 20"/>
          <p:cNvSpPr/>
          <p:nvPr/>
        </p:nvSpPr>
        <p:spPr>
          <a:xfrm>
            <a:off x="9741414" y="4529295"/>
            <a:ext cx="1439488" cy="612648"/>
          </a:xfrm>
          <a:prstGeom prst="borderCallout2">
            <a:avLst>
              <a:gd name="adj1" fmla="val 2231"/>
              <a:gd name="adj2" fmla="val 51309"/>
              <a:gd name="adj3" fmla="val -26611"/>
              <a:gd name="adj4" fmla="val 51279"/>
              <a:gd name="adj5" fmla="val -294329"/>
              <a:gd name="adj6" fmla="val -25301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Mary Putman</a:t>
            </a:r>
          </a:p>
          <a:p>
            <a:pPr algn="ctr"/>
            <a:r>
              <a:rPr lang="en-US" sz="900" i="1" dirty="0">
                <a:ln w="0"/>
                <a:solidFill>
                  <a:schemeClr val="tx1"/>
                </a:solidFill>
              </a:rPr>
              <a:t>Professor of Astronomy</a:t>
            </a:r>
          </a:p>
        </p:txBody>
      </p:sp>
      <p:sp>
        <p:nvSpPr>
          <p:cNvPr id="23" name="Line Callout 2 22"/>
          <p:cNvSpPr/>
          <p:nvPr/>
        </p:nvSpPr>
        <p:spPr>
          <a:xfrm>
            <a:off x="6950465" y="4482462"/>
            <a:ext cx="1439488" cy="612648"/>
          </a:xfrm>
          <a:prstGeom prst="borderCallout2">
            <a:avLst>
              <a:gd name="adj1" fmla="val -1697"/>
              <a:gd name="adj2" fmla="val 47965"/>
              <a:gd name="adj3" fmla="val -26612"/>
              <a:gd name="adj4" fmla="val 30383"/>
              <a:gd name="adj5" fmla="val -294508"/>
              <a:gd name="adj6" fmla="val -15689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James Applegate</a:t>
            </a:r>
          </a:p>
          <a:p>
            <a:pPr algn="ctr"/>
            <a:r>
              <a:rPr lang="en-US" sz="900" i="1" dirty="0">
                <a:ln w="0"/>
                <a:solidFill>
                  <a:schemeClr val="tx1"/>
                </a:solidFill>
              </a:rPr>
              <a:t>Professor of Astronomy</a:t>
            </a:r>
          </a:p>
        </p:txBody>
      </p:sp>
    </p:spTree>
    <p:extLst>
      <p:ext uri="{BB962C8B-B14F-4D97-AF65-F5344CB8AC3E}">
        <p14:creationId xmlns:p14="http://schemas.microsoft.com/office/powerpoint/2010/main" val="1626129602"/>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190536" y="4438485"/>
            <a:ext cx="1439488" cy="612648"/>
          </a:xfrm>
          <a:prstGeom prst="borderCallout2">
            <a:avLst>
              <a:gd name="adj1" fmla="val 2232"/>
              <a:gd name="adj2" fmla="val 48801"/>
              <a:gd name="adj3" fmla="val -101239"/>
              <a:gd name="adj4" fmla="val 50443"/>
              <a:gd name="adj5" fmla="val -658507"/>
              <a:gd name="adj6" fmla="val 6583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a:t>
            </a:r>
          </a:p>
          <a:p>
            <a:pPr algn="ctr"/>
            <a:r>
              <a:rPr lang="en-US" sz="1050" dirty="0">
                <a:ln w="0"/>
                <a:solidFill>
                  <a:schemeClr val="tx1"/>
                </a:solidFill>
                <a:effectLst>
                  <a:outerShdw blurRad="38100" dist="19050" dir="2700000" algn="tl" rotWithShape="0">
                    <a:schemeClr val="dk1">
                      <a:alpha val="40000"/>
                    </a:schemeClr>
                  </a:outerShdw>
                </a:effectLst>
              </a:rPr>
              <a:t>Office</a:t>
            </a:r>
          </a:p>
        </p:txBody>
      </p:sp>
      <p:sp>
        <p:nvSpPr>
          <p:cNvPr id="12" name="Line Callout 2 11"/>
          <p:cNvSpPr/>
          <p:nvPr/>
        </p:nvSpPr>
        <p:spPr>
          <a:xfrm>
            <a:off x="7033462" y="4443541"/>
            <a:ext cx="1439488" cy="612648"/>
          </a:xfrm>
          <a:prstGeom prst="borderCallout2">
            <a:avLst>
              <a:gd name="adj1" fmla="val 268"/>
              <a:gd name="adj2" fmla="val 48802"/>
              <a:gd name="adj3" fmla="val -65888"/>
              <a:gd name="adj4" fmla="val 3637"/>
              <a:gd name="adj5" fmla="val -590480"/>
              <a:gd name="adj6" fmla="val -20611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Greg Bryan</a:t>
            </a:r>
          </a:p>
          <a:p>
            <a:pPr algn="ctr"/>
            <a:r>
              <a:rPr lang="en-US" sz="900" i="1" dirty="0">
                <a:ln w="0"/>
                <a:solidFill>
                  <a:schemeClr val="tx1"/>
                </a:solidFill>
              </a:rPr>
              <a:t>Professor of Astronomy</a:t>
            </a:r>
          </a:p>
        </p:txBody>
      </p:sp>
      <p:sp>
        <p:nvSpPr>
          <p:cNvPr id="14" name="Line Callout 2 13"/>
          <p:cNvSpPr/>
          <p:nvPr/>
        </p:nvSpPr>
        <p:spPr>
          <a:xfrm>
            <a:off x="1850070" y="4438485"/>
            <a:ext cx="1439488" cy="612648"/>
          </a:xfrm>
          <a:prstGeom prst="borderCallout2">
            <a:avLst>
              <a:gd name="adj1" fmla="val -1697"/>
              <a:gd name="adj2" fmla="val 47966"/>
              <a:gd name="adj3" fmla="val -114985"/>
              <a:gd name="adj4" fmla="val 40413"/>
              <a:gd name="adj5" fmla="val -598336"/>
              <a:gd name="adj6" fmla="val 17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David Kipping</a:t>
            </a:r>
          </a:p>
          <a:p>
            <a:pPr algn="ctr"/>
            <a:r>
              <a:rPr lang="en-US" sz="900" i="1" dirty="0">
                <a:ln w="0"/>
                <a:solidFill>
                  <a:schemeClr val="tx1"/>
                </a:solidFill>
              </a:rPr>
              <a:t>Assistant Professor of Astronomy</a:t>
            </a:r>
          </a:p>
        </p:txBody>
      </p:sp>
      <p:sp>
        <p:nvSpPr>
          <p:cNvPr id="15" name="Line Callout 2 14"/>
          <p:cNvSpPr/>
          <p:nvPr/>
        </p:nvSpPr>
        <p:spPr>
          <a:xfrm>
            <a:off x="5253293" y="4438485"/>
            <a:ext cx="1439488" cy="612648"/>
          </a:xfrm>
          <a:prstGeom prst="borderCallout2">
            <a:avLst>
              <a:gd name="adj1" fmla="val 267"/>
              <a:gd name="adj2" fmla="val 49636"/>
              <a:gd name="adj3" fmla="val -67853"/>
              <a:gd name="adj4" fmla="val 21190"/>
              <a:gd name="adj5" fmla="val -589908"/>
              <a:gd name="adj6" fmla="val -13200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Marcel </a:t>
            </a:r>
            <a:r>
              <a:rPr lang="en-US" sz="1050" dirty="0" err="1">
                <a:ln w="0"/>
                <a:solidFill>
                  <a:schemeClr val="tx1"/>
                </a:solidFill>
                <a:effectLst>
                  <a:outerShdw blurRad="38100" dist="19050" dir="2700000" algn="tl" rotWithShape="0">
                    <a:schemeClr val="dk1">
                      <a:alpha val="40000"/>
                    </a:schemeClr>
                  </a:outerShdw>
                </a:effectLst>
              </a:rPr>
              <a:t>Agüeros</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Associate Professor of Astronomy</a:t>
            </a:r>
          </a:p>
        </p:txBody>
      </p:sp>
      <p:sp>
        <p:nvSpPr>
          <p:cNvPr id="18" name="Line Callout 2 17"/>
          <p:cNvSpPr/>
          <p:nvPr/>
        </p:nvSpPr>
        <p:spPr>
          <a:xfrm>
            <a:off x="3509604" y="4438485"/>
            <a:ext cx="1439488" cy="612648"/>
          </a:xfrm>
          <a:prstGeom prst="borderCallout2">
            <a:avLst>
              <a:gd name="adj1" fmla="val 2232"/>
              <a:gd name="adj2" fmla="val 47965"/>
              <a:gd name="adj3" fmla="val -97311"/>
              <a:gd name="adj4" fmla="val 22025"/>
              <a:gd name="adj5" fmla="val -595123"/>
              <a:gd name="adj6" fmla="val -642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 </a:t>
            </a:r>
          </a:p>
          <a:p>
            <a:pPr algn="ctr"/>
            <a:endParaRPr lang="en-US" sz="900" i="1" dirty="0">
              <a:ln w="0"/>
              <a:solidFill>
                <a:schemeClr val="tx1"/>
              </a:solidFill>
            </a:endParaRPr>
          </a:p>
        </p:txBody>
      </p:sp>
      <p:sp>
        <p:nvSpPr>
          <p:cNvPr id="13" name="Line Callout 2 12"/>
          <p:cNvSpPr/>
          <p:nvPr/>
        </p:nvSpPr>
        <p:spPr>
          <a:xfrm>
            <a:off x="8876563" y="4438485"/>
            <a:ext cx="1439488" cy="612648"/>
          </a:xfrm>
          <a:prstGeom prst="borderCallout2">
            <a:avLst>
              <a:gd name="adj1" fmla="val 268"/>
              <a:gd name="adj2" fmla="val 48802"/>
              <a:gd name="adj3" fmla="val -46249"/>
              <a:gd name="adj4" fmla="val -12244"/>
              <a:gd name="adj5" fmla="val -205562"/>
              <a:gd name="adj6" fmla="val -12002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Melissa Ness</a:t>
            </a:r>
          </a:p>
          <a:p>
            <a:pPr algn="ctr"/>
            <a:r>
              <a:rPr lang="en-US" sz="900" i="1" dirty="0">
                <a:ln w="0"/>
                <a:solidFill>
                  <a:schemeClr val="tx1"/>
                </a:solidFill>
              </a:rPr>
              <a:t>Assistant Professor of Astronomy</a:t>
            </a:r>
          </a:p>
        </p:txBody>
      </p:sp>
    </p:spTree>
    <p:extLst>
      <p:ext uri="{BB962C8B-B14F-4D97-AF65-F5344CB8AC3E}">
        <p14:creationId xmlns:p14="http://schemas.microsoft.com/office/powerpoint/2010/main" val="3849844188"/>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14</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9" name="Picture 8"/>
          <p:cNvPicPr>
            <a:picLocks noChangeAspect="1"/>
          </p:cNvPicPr>
          <p:nvPr/>
        </p:nvPicPr>
        <p:blipFill>
          <a:blip r:embed="rId2"/>
          <a:stretch>
            <a:fillRect/>
          </a:stretch>
        </p:blipFill>
        <p:spPr>
          <a:xfrm>
            <a:off x="264005" y="179930"/>
            <a:ext cx="11582929" cy="4119828"/>
          </a:xfrm>
          <a:prstGeom prst="rect">
            <a:avLst/>
          </a:prstGeom>
        </p:spPr>
      </p:pic>
      <p:sp>
        <p:nvSpPr>
          <p:cNvPr id="7" name="Line Callout 2 6"/>
          <p:cNvSpPr/>
          <p:nvPr/>
        </p:nvSpPr>
        <p:spPr>
          <a:xfrm>
            <a:off x="8317037" y="4348701"/>
            <a:ext cx="1439488" cy="612648"/>
          </a:xfrm>
          <a:prstGeom prst="borderCallout2">
            <a:avLst>
              <a:gd name="adj1" fmla="val -3054"/>
              <a:gd name="adj2" fmla="val 46234"/>
              <a:gd name="adj3" fmla="val -37251"/>
              <a:gd name="adj4" fmla="val 45915"/>
              <a:gd name="adj5" fmla="val -582831"/>
              <a:gd name="adj6" fmla="val 10429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Visitor’s Room</a:t>
            </a:r>
          </a:p>
          <a:p>
            <a:pPr algn="ctr"/>
            <a:endParaRPr lang="en-US" sz="900" i="1" dirty="0">
              <a:ln w="0"/>
              <a:solidFill>
                <a:schemeClr val="tx1"/>
              </a:solidFill>
            </a:endParaRPr>
          </a:p>
        </p:txBody>
      </p:sp>
      <p:sp>
        <p:nvSpPr>
          <p:cNvPr id="10" name="Line Callout 2 9"/>
          <p:cNvSpPr/>
          <p:nvPr/>
        </p:nvSpPr>
        <p:spPr>
          <a:xfrm>
            <a:off x="10289159" y="4348701"/>
            <a:ext cx="1439488" cy="612648"/>
          </a:xfrm>
          <a:prstGeom prst="borderCallout2">
            <a:avLst>
              <a:gd name="adj1" fmla="val -1697"/>
              <a:gd name="adj2" fmla="val 90122"/>
              <a:gd name="adj3" fmla="val -26004"/>
              <a:gd name="adj4" fmla="val 89833"/>
              <a:gd name="adj5" fmla="val -355316"/>
              <a:gd name="adj6" fmla="val 4436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Astronomy Library</a:t>
            </a:r>
          </a:p>
        </p:txBody>
      </p:sp>
      <p:sp>
        <p:nvSpPr>
          <p:cNvPr id="17" name="Rectangle 16"/>
          <p:cNvSpPr/>
          <p:nvPr/>
        </p:nvSpPr>
        <p:spPr>
          <a:xfrm>
            <a:off x="4900613" y="2671763"/>
            <a:ext cx="357187" cy="33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067300" y="2286000"/>
            <a:ext cx="501" cy="1180547"/>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100638" y="2205038"/>
            <a:ext cx="1" cy="1261509"/>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64343" y="2649200"/>
            <a:ext cx="519613" cy="215444"/>
          </a:xfrm>
          <a:prstGeom prst="rect">
            <a:avLst/>
          </a:prstGeom>
          <a:noFill/>
        </p:spPr>
        <p:txBody>
          <a:bodyPr wrap="square" rtlCol="0">
            <a:spAutoFit/>
          </a:bodyPr>
          <a:lstStyle/>
          <a:p>
            <a:pPr algn="ctr"/>
            <a:r>
              <a:rPr lang="en-US" sz="800" dirty="0"/>
              <a:t>1422</a:t>
            </a:r>
          </a:p>
        </p:txBody>
      </p:sp>
      <p:sp>
        <p:nvSpPr>
          <p:cNvPr id="19" name="TextBox 18"/>
          <p:cNvSpPr txBox="1"/>
          <p:nvPr/>
        </p:nvSpPr>
        <p:spPr>
          <a:xfrm>
            <a:off x="5100638" y="2671763"/>
            <a:ext cx="519613" cy="215444"/>
          </a:xfrm>
          <a:prstGeom prst="rect">
            <a:avLst/>
          </a:prstGeom>
          <a:noFill/>
        </p:spPr>
        <p:txBody>
          <a:bodyPr wrap="square" rtlCol="0">
            <a:spAutoFit/>
          </a:bodyPr>
          <a:lstStyle/>
          <a:p>
            <a:pPr algn="ctr"/>
            <a:r>
              <a:rPr lang="en-US" sz="800" dirty="0"/>
              <a:t>1420</a:t>
            </a:r>
          </a:p>
        </p:txBody>
      </p:sp>
      <p:sp>
        <p:nvSpPr>
          <p:cNvPr id="20" name="TextBox 19"/>
          <p:cNvSpPr txBox="1"/>
          <p:nvPr/>
        </p:nvSpPr>
        <p:spPr>
          <a:xfrm>
            <a:off x="6807493" y="2887207"/>
            <a:ext cx="519613" cy="215444"/>
          </a:xfrm>
          <a:prstGeom prst="rect">
            <a:avLst/>
          </a:prstGeom>
          <a:noFill/>
        </p:spPr>
        <p:txBody>
          <a:bodyPr wrap="square" rtlCol="0">
            <a:spAutoFit/>
          </a:bodyPr>
          <a:lstStyle/>
          <a:p>
            <a:pPr algn="ctr"/>
            <a:r>
              <a:rPr lang="en-US" sz="800" dirty="0"/>
              <a:t>1414</a:t>
            </a:r>
          </a:p>
        </p:txBody>
      </p:sp>
      <p:sp>
        <p:nvSpPr>
          <p:cNvPr id="21" name="Rectangle 20"/>
          <p:cNvSpPr/>
          <p:nvPr/>
        </p:nvSpPr>
        <p:spPr>
          <a:xfrm>
            <a:off x="4752979" y="2128838"/>
            <a:ext cx="147634" cy="157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910139" y="2174081"/>
            <a:ext cx="0" cy="23336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rot="11082295">
            <a:off x="4735080" y="2123099"/>
            <a:ext cx="395289" cy="282762"/>
          </a:xfrm>
          <a:prstGeom prst="arc">
            <a:avLst>
              <a:gd name="adj1" fmla="val 16626787"/>
              <a:gd name="adj2" fmla="val 81804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ine Callout 2 21"/>
          <p:cNvSpPr/>
          <p:nvPr/>
        </p:nvSpPr>
        <p:spPr>
          <a:xfrm>
            <a:off x="9211002" y="5016314"/>
            <a:ext cx="1439488" cy="612648"/>
          </a:xfrm>
          <a:prstGeom prst="borderCallout2">
            <a:avLst>
              <a:gd name="adj1" fmla="val -1697"/>
              <a:gd name="adj2" fmla="val 61247"/>
              <a:gd name="adj3" fmla="val -242744"/>
              <a:gd name="adj4" fmla="val 60974"/>
              <a:gd name="adj5" fmla="val -362798"/>
              <a:gd name="adj6" fmla="val 455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Kitchen</a:t>
            </a:r>
          </a:p>
        </p:txBody>
      </p:sp>
      <p:sp>
        <p:nvSpPr>
          <p:cNvPr id="13" name="Rectangle 12"/>
          <p:cNvSpPr/>
          <p:nvPr/>
        </p:nvSpPr>
        <p:spPr>
          <a:xfrm>
            <a:off x="5276582" y="5564299"/>
            <a:ext cx="1439488" cy="92794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Additional Graduate Student Office Room 207</a:t>
            </a:r>
          </a:p>
        </p:txBody>
      </p:sp>
      <p:cxnSp>
        <p:nvCxnSpPr>
          <p:cNvPr id="26" name="Straight Connector 25"/>
          <p:cNvCxnSpPr/>
          <p:nvPr/>
        </p:nvCxnSpPr>
        <p:spPr>
          <a:xfrm flipV="1">
            <a:off x="5996326" y="2756922"/>
            <a:ext cx="2200463" cy="12581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96326" y="1015377"/>
            <a:ext cx="2200463" cy="29996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Line Callout 2 24"/>
          <p:cNvSpPr/>
          <p:nvPr/>
        </p:nvSpPr>
        <p:spPr>
          <a:xfrm>
            <a:off x="264005" y="4351712"/>
            <a:ext cx="1439488" cy="612648"/>
          </a:xfrm>
          <a:prstGeom prst="borderCallout2">
            <a:avLst>
              <a:gd name="adj1" fmla="val -1697"/>
              <a:gd name="adj2" fmla="val 47966"/>
              <a:gd name="adj3" fmla="val -188468"/>
              <a:gd name="adj4" fmla="val 84575"/>
              <a:gd name="adj5" fmla="val -583553"/>
              <a:gd name="adj6" fmla="val 354034"/>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Jennifer </a:t>
            </a:r>
            <a:r>
              <a:rPr lang="en-US" sz="1050" dirty="0" err="1">
                <a:ln w="0"/>
                <a:solidFill>
                  <a:schemeClr val="tx1"/>
                </a:solidFill>
                <a:effectLst>
                  <a:outerShdw blurRad="38100" dist="19050" dir="2700000" algn="tl" rotWithShape="0">
                    <a:schemeClr val="dk1">
                      <a:alpha val="40000"/>
                    </a:schemeClr>
                  </a:outerShdw>
                </a:effectLst>
              </a:rPr>
              <a:t>Sokoloski</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Research Scientist</a:t>
            </a:r>
          </a:p>
        </p:txBody>
      </p:sp>
      <p:sp>
        <p:nvSpPr>
          <p:cNvPr id="27" name="Line Callout 2 26"/>
          <p:cNvSpPr/>
          <p:nvPr/>
        </p:nvSpPr>
        <p:spPr>
          <a:xfrm>
            <a:off x="1139227" y="5016314"/>
            <a:ext cx="1439488" cy="612648"/>
          </a:xfrm>
          <a:prstGeom prst="borderCallout2">
            <a:avLst>
              <a:gd name="adj1" fmla="val -1697"/>
              <a:gd name="adj2" fmla="val 47966"/>
              <a:gd name="adj3" fmla="val -126768"/>
              <a:gd name="adj4" fmla="val 73011"/>
              <a:gd name="adj5" fmla="val -363207"/>
              <a:gd name="adj6" fmla="val 24826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Joseph Patterson</a:t>
            </a:r>
            <a:endParaRPr lang="en-US" sz="900" i="1" dirty="0">
              <a:ln w="0"/>
              <a:solidFill>
                <a:schemeClr val="tx1"/>
              </a:solidFill>
            </a:endParaRPr>
          </a:p>
          <a:p>
            <a:pPr algn="ctr"/>
            <a:r>
              <a:rPr lang="en-US" sz="900" i="1" dirty="0">
                <a:ln w="0"/>
                <a:solidFill>
                  <a:schemeClr val="tx1"/>
                </a:solidFill>
                <a:effectLst>
                  <a:outerShdw blurRad="38100" dist="19050" dir="2700000" algn="tl" rotWithShape="0">
                    <a:schemeClr val="dk1">
                      <a:alpha val="40000"/>
                    </a:schemeClr>
                  </a:outerShdw>
                </a:effectLst>
              </a:rPr>
              <a:t>Professor of Astronomy</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29" name="Line Callout 2 28"/>
          <p:cNvSpPr/>
          <p:nvPr/>
        </p:nvSpPr>
        <p:spPr>
          <a:xfrm>
            <a:off x="2236127" y="4351712"/>
            <a:ext cx="1439488" cy="612648"/>
          </a:xfrm>
          <a:prstGeom prst="borderCallout2">
            <a:avLst>
              <a:gd name="adj1" fmla="val -1697"/>
              <a:gd name="adj2" fmla="val 47966"/>
              <a:gd name="adj3" fmla="val -20666"/>
              <a:gd name="adj4" fmla="val 48360"/>
              <a:gd name="adj5" fmla="val -252875"/>
              <a:gd name="adj6" fmla="val 2167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Jacqueline Van </a:t>
            </a:r>
            <a:r>
              <a:rPr lang="en-US" sz="1050" dirty="0" err="1">
                <a:ln w="0"/>
                <a:solidFill>
                  <a:schemeClr val="tx1"/>
                </a:solidFill>
                <a:effectLst>
                  <a:outerShdw blurRad="38100" dist="19050" dir="2700000" algn="tl" rotWithShape="0">
                    <a:schemeClr val="dk1">
                      <a:alpha val="40000"/>
                    </a:schemeClr>
                  </a:outerShdw>
                </a:effectLst>
              </a:rPr>
              <a:t>Gorkom</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err="1">
                <a:ln w="0"/>
                <a:solidFill>
                  <a:schemeClr val="tx1"/>
                </a:solidFill>
              </a:rPr>
              <a:t>Rutherfurd</a:t>
            </a:r>
            <a:r>
              <a:rPr lang="en-US" sz="900" i="1" dirty="0">
                <a:ln w="0"/>
                <a:solidFill>
                  <a:schemeClr val="tx1"/>
                </a:solidFill>
              </a:rPr>
              <a:t> Professor of Astronomy</a:t>
            </a:r>
          </a:p>
        </p:txBody>
      </p:sp>
      <p:sp>
        <p:nvSpPr>
          <p:cNvPr id="30" name="Line Callout 2 29"/>
          <p:cNvSpPr/>
          <p:nvPr/>
        </p:nvSpPr>
        <p:spPr>
          <a:xfrm>
            <a:off x="3313491" y="5016314"/>
            <a:ext cx="1439488" cy="612648"/>
          </a:xfrm>
          <a:prstGeom prst="borderCallout2">
            <a:avLst>
              <a:gd name="adj1" fmla="val -1697"/>
              <a:gd name="adj2" fmla="val 47966"/>
              <a:gd name="adj3" fmla="val -26897"/>
              <a:gd name="adj4" fmla="val 48376"/>
              <a:gd name="adj5" fmla="val -363885"/>
              <a:gd name="adj6" fmla="val 19724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a:t>
            </a:r>
          </a:p>
          <a:p>
            <a:pPr algn="ctr"/>
            <a:endParaRPr lang="en-US" sz="900" i="1" dirty="0">
              <a:ln w="0"/>
              <a:solidFill>
                <a:schemeClr val="tx1"/>
              </a:solidFill>
            </a:endParaRPr>
          </a:p>
        </p:txBody>
      </p:sp>
      <p:sp>
        <p:nvSpPr>
          <p:cNvPr id="31" name="Line Callout 2 30"/>
          <p:cNvSpPr/>
          <p:nvPr/>
        </p:nvSpPr>
        <p:spPr>
          <a:xfrm>
            <a:off x="5276582" y="4348701"/>
            <a:ext cx="1439488" cy="612648"/>
          </a:xfrm>
          <a:prstGeom prst="borderCallout2">
            <a:avLst>
              <a:gd name="adj1" fmla="val -1697"/>
              <a:gd name="adj2" fmla="val 47966"/>
              <a:gd name="adj3" fmla="val -51320"/>
              <a:gd name="adj4" fmla="val 47799"/>
              <a:gd name="adj5" fmla="val -213274"/>
              <a:gd name="adj6" fmla="val 12390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Students </a:t>
            </a:r>
          </a:p>
          <a:p>
            <a:pPr algn="ctr"/>
            <a:r>
              <a:rPr lang="en-US" sz="1050" dirty="0">
                <a:ln w="0"/>
                <a:solidFill>
                  <a:schemeClr val="tx1"/>
                </a:solidFill>
                <a:effectLst>
                  <a:outerShdw blurRad="38100" dist="19050" dir="2700000" algn="tl" rotWithShape="0">
                    <a:schemeClr val="dk1">
                      <a:alpha val="40000"/>
                    </a:schemeClr>
                  </a:outerShdw>
                </a:effectLst>
              </a:rPr>
              <a:t>Offices</a:t>
            </a:r>
          </a:p>
          <a:p>
            <a:pPr algn="ctr"/>
            <a:endParaRPr lang="en-US" sz="900" i="1" dirty="0">
              <a:ln w="0"/>
              <a:solidFill>
                <a:schemeClr val="tx1"/>
              </a:solidFill>
            </a:endParaRPr>
          </a:p>
        </p:txBody>
      </p:sp>
      <p:sp>
        <p:nvSpPr>
          <p:cNvPr id="32" name="Line Callout 2 31"/>
          <p:cNvSpPr/>
          <p:nvPr/>
        </p:nvSpPr>
        <p:spPr>
          <a:xfrm>
            <a:off x="7036738" y="5016314"/>
            <a:ext cx="1439488" cy="612648"/>
          </a:xfrm>
          <a:prstGeom prst="borderCallout2">
            <a:avLst>
              <a:gd name="adj1" fmla="val -1697"/>
              <a:gd name="adj2" fmla="val 47966"/>
              <a:gd name="adj3" fmla="val -22255"/>
              <a:gd name="adj4" fmla="val 46690"/>
              <a:gd name="adj5" fmla="val -361632"/>
              <a:gd name="adj6" fmla="val 14512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Jana </a:t>
            </a:r>
            <a:r>
              <a:rPr lang="en-US" sz="1050" dirty="0" err="1">
                <a:ln w="0"/>
                <a:solidFill>
                  <a:schemeClr val="tx1"/>
                </a:solidFill>
                <a:effectLst>
                  <a:outerShdw blurRad="38100" dist="19050" dir="2700000" algn="tl" rotWithShape="0">
                    <a:schemeClr val="dk1">
                      <a:alpha val="40000"/>
                    </a:schemeClr>
                  </a:outerShdw>
                </a:effectLst>
              </a:rPr>
              <a:t>Grcevich</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Outreach Coordinator in the Columbia Astrophysics Laboratory</a:t>
            </a:r>
          </a:p>
        </p:txBody>
      </p:sp>
    </p:spTree>
    <p:extLst>
      <p:ext uri="{BB962C8B-B14F-4D97-AF65-F5344CB8AC3E}">
        <p14:creationId xmlns:p14="http://schemas.microsoft.com/office/powerpoint/2010/main" val="4201550647"/>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7FAAE2-A608-0746-A573-DB42B8204F77}"/>
              </a:ext>
            </a:extLst>
          </p:cNvPr>
          <p:cNvPicPr>
            <a:picLocks noChangeAspect="1"/>
          </p:cNvPicPr>
          <p:nvPr/>
        </p:nvPicPr>
        <p:blipFill rotWithShape="1">
          <a:blip r:embed="rId2"/>
          <a:srcRect l="291"/>
          <a:stretch/>
        </p:blipFill>
        <p:spPr>
          <a:xfrm>
            <a:off x="2329323" y="127241"/>
            <a:ext cx="7533353" cy="3062538"/>
          </a:xfrm>
          <a:prstGeom prst="rect">
            <a:avLst/>
          </a:prstGeom>
        </p:spPr>
      </p:pic>
      <p:pic>
        <p:nvPicPr>
          <p:cNvPr id="3" name="Picture 2">
            <a:extLst>
              <a:ext uri="{FF2B5EF4-FFF2-40B4-BE49-F238E27FC236}">
                <a16:creationId xmlns:a16="http://schemas.microsoft.com/office/drawing/2014/main" id="{678A1A21-F5A3-9345-9BAE-0D3298A9D04C}"/>
              </a:ext>
            </a:extLst>
          </p:cNvPr>
          <p:cNvPicPr>
            <a:picLocks noChangeAspect="1"/>
          </p:cNvPicPr>
          <p:nvPr/>
        </p:nvPicPr>
        <p:blipFill>
          <a:blip r:embed="rId3"/>
          <a:stretch>
            <a:fillRect/>
          </a:stretch>
        </p:blipFill>
        <p:spPr>
          <a:xfrm>
            <a:off x="2329323" y="3103281"/>
            <a:ext cx="7533353" cy="3148015"/>
          </a:xfrm>
          <a:prstGeom prst="rect">
            <a:avLst/>
          </a:prstGeom>
        </p:spPr>
      </p:pic>
      <p:sp>
        <p:nvSpPr>
          <p:cNvPr id="4" name="TextBox 3">
            <a:extLst>
              <a:ext uri="{FF2B5EF4-FFF2-40B4-BE49-F238E27FC236}">
                <a16:creationId xmlns:a16="http://schemas.microsoft.com/office/drawing/2014/main" id="{B559492C-5C65-FA49-8394-2919335FF8B2}"/>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6" name="Straight Arrow Connector 5">
            <a:extLst>
              <a:ext uri="{FF2B5EF4-FFF2-40B4-BE49-F238E27FC236}">
                <a16:creationId xmlns:a16="http://schemas.microsoft.com/office/drawing/2014/main" id="{3B593BFA-DA0D-F94F-A876-40FBA2673CF5}"/>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1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2"/>
          <p:cNvSpPr txBox="1">
            <a:spLocks/>
          </p:cNvSpPr>
          <p:nvPr/>
        </p:nvSpPr>
        <p:spPr>
          <a:xfrm>
            <a:off x="3906979" y="224444"/>
            <a:ext cx="7897090" cy="6176356"/>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a:t>
            </a:r>
          </a:p>
          <a:p>
            <a:pPr marL="0" indent="0" algn="just">
              <a:buNone/>
            </a:pPr>
            <a:r>
              <a:rPr lang="en-US" sz="1600" i="1" dirty="0">
                <a:latin typeface="Adobe Devanagari" panose="02040503050201020203" pitchFamily="18" charset="0"/>
                <a:cs typeface="Adobe Devanagari" panose="02040503050201020203" pitchFamily="18" charset="0"/>
              </a:rPr>
              <a:t>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 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p:txBody>
      </p:sp>
      <p:pic>
        <p:nvPicPr>
          <p:cNvPr id="2" name="Picture 1"/>
          <p:cNvPicPr>
            <a:picLocks noChangeAspect="1"/>
          </p:cNvPicPr>
          <p:nvPr/>
        </p:nvPicPr>
        <p:blipFill>
          <a:blip r:embed="rId2"/>
          <a:stretch>
            <a:fillRect/>
          </a:stretch>
        </p:blipFill>
        <p:spPr>
          <a:xfrm>
            <a:off x="91440" y="90388"/>
            <a:ext cx="3373320" cy="3334456"/>
          </a:xfrm>
          <a:prstGeom prst="rect">
            <a:avLst/>
          </a:prstGeom>
        </p:spPr>
      </p:pic>
      <p:pic>
        <p:nvPicPr>
          <p:cNvPr id="6" name="Picture 5"/>
          <p:cNvPicPr>
            <a:picLocks noChangeAspect="1"/>
          </p:cNvPicPr>
          <p:nvPr/>
        </p:nvPicPr>
        <p:blipFill>
          <a:blip r:embed="rId3"/>
          <a:stretch>
            <a:fillRect/>
          </a:stretch>
        </p:blipFill>
        <p:spPr>
          <a:xfrm>
            <a:off x="91440" y="3358342"/>
            <a:ext cx="3404189" cy="3412071"/>
          </a:xfrm>
          <a:prstGeom prst="rect">
            <a:avLst/>
          </a:prstGeom>
        </p:spPr>
      </p:pic>
    </p:spTree>
    <p:extLst>
      <p:ext uri="{BB962C8B-B14F-4D97-AF65-F5344CB8AC3E}">
        <p14:creationId xmlns:p14="http://schemas.microsoft.com/office/powerpoint/2010/main" val="4063512562"/>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8" name="Picture 7"/>
          <p:cNvPicPr>
            <a:picLocks noChangeAspect="1"/>
          </p:cNvPicPr>
          <p:nvPr/>
        </p:nvPicPr>
        <p:blipFill>
          <a:blip r:embed="rId3"/>
          <a:stretch>
            <a:fillRect/>
          </a:stretch>
        </p:blipFill>
        <p:spPr>
          <a:xfrm>
            <a:off x="3158833" y="78933"/>
            <a:ext cx="8590771" cy="6737501"/>
          </a:xfrm>
          <a:prstGeom prst="rect">
            <a:avLst/>
          </a:prstGeom>
        </p:spPr>
      </p:pic>
    </p:spTree>
    <p:extLst>
      <p:ext uri="{BB962C8B-B14F-4D97-AF65-F5344CB8AC3E}">
        <p14:creationId xmlns:p14="http://schemas.microsoft.com/office/powerpoint/2010/main" val="135909600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2" name="Picture 1"/>
          <p:cNvPicPr>
            <a:picLocks noChangeAspect="1"/>
          </p:cNvPicPr>
          <p:nvPr/>
        </p:nvPicPr>
        <p:blipFill>
          <a:blip r:embed="rId3"/>
          <a:stretch>
            <a:fillRect/>
          </a:stretch>
        </p:blipFill>
        <p:spPr>
          <a:xfrm>
            <a:off x="2676526" y="404812"/>
            <a:ext cx="8667750" cy="6048375"/>
          </a:xfrm>
          <a:prstGeom prst="rect">
            <a:avLst/>
          </a:prstGeom>
        </p:spPr>
      </p:pic>
    </p:spTree>
    <p:extLst>
      <p:ext uri="{BB962C8B-B14F-4D97-AF65-F5344CB8AC3E}">
        <p14:creationId xmlns:p14="http://schemas.microsoft.com/office/powerpoint/2010/main" val="4286613063"/>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3" name="Picture 2"/>
          <p:cNvPicPr>
            <a:picLocks noChangeAspect="1"/>
          </p:cNvPicPr>
          <p:nvPr/>
        </p:nvPicPr>
        <p:blipFill>
          <a:blip r:embed="rId3"/>
          <a:stretch>
            <a:fillRect/>
          </a:stretch>
        </p:blipFill>
        <p:spPr>
          <a:xfrm>
            <a:off x="2631411" y="331210"/>
            <a:ext cx="8858250" cy="3286125"/>
          </a:xfrm>
          <a:prstGeom prst="rect">
            <a:avLst/>
          </a:prstGeom>
        </p:spPr>
      </p:pic>
      <p:pic>
        <p:nvPicPr>
          <p:cNvPr id="5" name="Picture 4"/>
          <p:cNvPicPr>
            <a:picLocks noChangeAspect="1"/>
          </p:cNvPicPr>
          <p:nvPr/>
        </p:nvPicPr>
        <p:blipFill>
          <a:blip r:embed="rId4"/>
          <a:stretch>
            <a:fillRect/>
          </a:stretch>
        </p:blipFill>
        <p:spPr>
          <a:xfrm>
            <a:off x="2731424" y="3886286"/>
            <a:ext cx="8658225" cy="2676525"/>
          </a:xfrm>
          <a:prstGeom prst="rect">
            <a:avLst/>
          </a:prstGeom>
        </p:spPr>
      </p:pic>
    </p:spTree>
    <p:extLst>
      <p:ext uri="{BB962C8B-B14F-4D97-AF65-F5344CB8AC3E}">
        <p14:creationId xmlns:p14="http://schemas.microsoft.com/office/powerpoint/2010/main" val="202756185"/>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6" name="Picture 5"/>
          <p:cNvPicPr>
            <a:picLocks noChangeAspect="1"/>
          </p:cNvPicPr>
          <p:nvPr/>
        </p:nvPicPr>
        <p:blipFill>
          <a:blip r:embed="rId3"/>
          <a:stretch>
            <a:fillRect/>
          </a:stretch>
        </p:blipFill>
        <p:spPr>
          <a:xfrm>
            <a:off x="3241964" y="45288"/>
            <a:ext cx="8005156" cy="6812712"/>
          </a:xfrm>
          <a:prstGeom prst="rect">
            <a:avLst/>
          </a:prstGeom>
        </p:spPr>
      </p:pic>
    </p:spTree>
    <p:extLst>
      <p:ext uri="{BB962C8B-B14F-4D97-AF65-F5344CB8AC3E}">
        <p14:creationId xmlns:p14="http://schemas.microsoft.com/office/powerpoint/2010/main" val="287222925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951"/>
            <a:ext cx="8791575" cy="447675"/>
          </a:xfrm>
          <a:prstGeom prst="rect">
            <a:avLst/>
          </a:prstGeom>
        </p:spPr>
      </p:pic>
      <p:pic>
        <p:nvPicPr>
          <p:cNvPr id="3" name="Picture 2"/>
          <p:cNvPicPr>
            <a:picLocks noChangeAspect="1"/>
          </p:cNvPicPr>
          <p:nvPr/>
        </p:nvPicPr>
        <p:blipFill rotWithShape="1">
          <a:blip r:embed="rId2"/>
          <a:srcRect r="60574"/>
          <a:stretch/>
        </p:blipFill>
        <p:spPr>
          <a:xfrm>
            <a:off x="8649653" y="62950"/>
            <a:ext cx="3466148" cy="447675"/>
          </a:xfrm>
          <a:prstGeom prst="rect">
            <a:avLst/>
          </a:prstGeom>
        </p:spPr>
      </p:pic>
      <p:sp>
        <p:nvSpPr>
          <p:cNvPr id="5" name="Rectangle 4"/>
          <p:cNvSpPr/>
          <p:nvPr/>
        </p:nvSpPr>
        <p:spPr>
          <a:xfrm>
            <a:off x="181200" y="-67156"/>
            <a:ext cx="4946675"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AFFILIATED     FACULTY</a:t>
            </a:r>
          </a:p>
        </p:txBody>
      </p:sp>
      <p:pic>
        <p:nvPicPr>
          <p:cNvPr id="8" name="Picture 7"/>
          <p:cNvPicPr>
            <a:picLocks noChangeAspect="1"/>
          </p:cNvPicPr>
          <p:nvPr/>
        </p:nvPicPr>
        <p:blipFill>
          <a:blip r:embed="rId3"/>
          <a:stretch>
            <a:fillRect/>
          </a:stretch>
        </p:blipFill>
        <p:spPr>
          <a:xfrm>
            <a:off x="1373261" y="510624"/>
            <a:ext cx="9770770" cy="6347375"/>
          </a:xfrm>
          <a:prstGeom prst="rect">
            <a:avLst/>
          </a:prstGeom>
        </p:spPr>
      </p:pic>
    </p:spTree>
    <p:extLst>
      <p:ext uri="{BB962C8B-B14F-4D97-AF65-F5344CB8AC3E}">
        <p14:creationId xmlns:p14="http://schemas.microsoft.com/office/powerpoint/2010/main" val="985501670"/>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22548" y="688327"/>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63658" y="637425"/>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40328" y="666674"/>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40113" y="269333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60529" y="271392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881438" y="666674"/>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61746" y="26711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796726" y="268465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04768" y="647574"/>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697586" y="267763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45878" y="655587"/>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39980" y="267762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086988" y="634250"/>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62618" y="2666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28101" y="634126"/>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25181" y="265683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59640" y="3617419"/>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124668" y="5597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09374" y="3591544"/>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30877" y="55708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08842" y="3617419"/>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588999" y="559267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59108" y="3600469"/>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786422" y="557450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58576" y="3587035"/>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41771" y="556828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08310" y="3602572"/>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083476" y="560094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58044" y="3564034"/>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44004"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07781" y="3557746"/>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51150"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Faculty</a:t>
            </a:r>
          </a:p>
        </p:txBody>
      </p:sp>
    </p:spTree>
    <p:extLst>
      <p:ext uri="{BB962C8B-B14F-4D97-AF65-F5344CB8AC3E}">
        <p14:creationId xmlns:p14="http://schemas.microsoft.com/office/powerpoint/2010/main" val="3788746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16532</TotalTime>
  <Words>757</Words>
  <Application>Microsoft Macintosh PowerPoint</Application>
  <PresentationFormat>Widescreen</PresentationFormat>
  <Paragraphs>160</Paragraphs>
  <Slides>13</Slides>
  <Notes>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Adobe Devanagari</vt:lpstr>
      <vt:lpstr>Arial</vt:lpstr>
      <vt:lpstr>Calibri</vt:lpstr>
      <vt:lpstr>Calibri Light</vt:lpstr>
      <vt:lpstr>Gill Sans Nova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Muamer Lihic</dc:creator>
  <cp:lastModifiedBy>Jana Grcevich</cp:lastModifiedBy>
  <cp:revision>165</cp:revision>
  <dcterms:created xsi:type="dcterms:W3CDTF">2018-11-13T21:08:29Z</dcterms:created>
  <dcterms:modified xsi:type="dcterms:W3CDTF">2020-02-06T15:33:07Z</dcterms:modified>
</cp:coreProperties>
</file>